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7"/>
  </p:notesMasterIdLst>
  <p:sldIdLst>
    <p:sldId id="256" r:id="rId4"/>
    <p:sldId id="269" r:id="rId5"/>
    <p:sldId id="261" r:id="rId6"/>
    <p:sldId id="264" r:id="rId7"/>
    <p:sldId id="277" r:id="rId8"/>
    <p:sldId id="268" r:id="rId9"/>
    <p:sldId id="299" r:id="rId10"/>
    <p:sldId id="305" r:id="rId11"/>
    <p:sldId id="307" r:id="rId12"/>
    <p:sldId id="306" r:id="rId13"/>
    <p:sldId id="294" r:id="rId14"/>
    <p:sldId id="300" r:id="rId15"/>
    <p:sldId id="270" r:id="rId16"/>
    <p:sldId id="271" r:id="rId17"/>
    <p:sldId id="301" r:id="rId18"/>
    <p:sldId id="279" r:id="rId19"/>
    <p:sldId id="266" r:id="rId20"/>
    <p:sldId id="302" r:id="rId21"/>
    <p:sldId id="286" r:id="rId22"/>
    <p:sldId id="274" r:id="rId23"/>
    <p:sldId id="303" r:id="rId24"/>
    <p:sldId id="304" r:id="rId25"/>
    <p:sldId id="262" r:id="rId2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A40D"/>
    <a:srgbClr val="32A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0" autoAdjust="0"/>
    <p:restoredTop sz="94378" autoAdjust="0"/>
  </p:normalViewPr>
  <p:slideViewPr>
    <p:cSldViewPr>
      <p:cViewPr varScale="1">
        <p:scale>
          <a:sx n="105" d="100"/>
          <a:sy n="105" d="100"/>
        </p:scale>
        <p:origin x="66" y="195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36CD0-32E3-4173-8E11-FB669DFA01BA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36B74-3FB5-4B8F-9827-3B1BA062F2C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7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2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86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52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3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97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87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0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00895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4" r:id="rId2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dirty="0" err="1">
                <a:ea typeface="맑은 고딕" pitchFamily="50" charset="-127"/>
              </a:rPr>
              <a:t>RecruitX</a:t>
            </a:r>
            <a:r>
              <a:rPr lang="en-US" altLang="ko-KR" sz="5400" dirty="0">
                <a:ea typeface="맑은 고딕" pitchFamily="50" charset="-127"/>
              </a:rP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1600" b="1" dirty="0"/>
              <a:t>Ein </a:t>
            </a:r>
            <a:r>
              <a:rPr lang="en-US" altLang="ko-KR" sz="1600" b="1" dirty="0" err="1"/>
              <a:t>automatisierter</a:t>
            </a:r>
            <a:r>
              <a:rPr lang="en-US" altLang="ko-KR" sz="1600" b="1" dirty="0"/>
              <a:t> </a:t>
            </a:r>
            <a:r>
              <a:rPr lang="en-US" altLang="ko-KR" sz="1600" b="1" dirty="0" err="1"/>
              <a:t>Bewerbungsprozess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0E746-7F67-4C30-A248-AE69BEAF0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Zeitaufwand bei einer Bewerbung</a:t>
            </a:r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060E6F58-6154-4A9A-A10F-31499AC44D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9" b="13164"/>
          <a:stretch/>
        </p:blipFill>
        <p:spPr>
          <a:xfrm>
            <a:off x="851280" y="901865"/>
            <a:ext cx="7424220" cy="3470086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60FC0A1D-BD2B-481F-9623-A8BA14BE5638}"/>
              </a:ext>
            </a:extLst>
          </p:cNvPr>
          <p:cNvSpPr/>
          <p:nvPr/>
        </p:nvSpPr>
        <p:spPr>
          <a:xfrm>
            <a:off x="3290554" y="1687176"/>
            <a:ext cx="3702714" cy="32570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28561F2-71F2-4471-A424-A1C35D6CD1FE}"/>
              </a:ext>
            </a:extLst>
          </p:cNvPr>
          <p:cNvSpPr/>
          <p:nvPr/>
        </p:nvSpPr>
        <p:spPr>
          <a:xfrm>
            <a:off x="3305200" y="2014888"/>
            <a:ext cx="2564108" cy="3257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5604BFF-DAD8-4411-A24C-987AA7FCD54B}"/>
              </a:ext>
            </a:extLst>
          </p:cNvPr>
          <p:cNvSpPr/>
          <p:nvPr/>
        </p:nvSpPr>
        <p:spPr>
          <a:xfrm>
            <a:off x="3330646" y="2484975"/>
            <a:ext cx="2465488" cy="3179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B20EDCD-BF23-4088-975D-B9EE162A5956}"/>
              </a:ext>
            </a:extLst>
          </p:cNvPr>
          <p:cNvSpPr/>
          <p:nvPr/>
        </p:nvSpPr>
        <p:spPr>
          <a:xfrm>
            <a:off x="3313166" y="3652887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8858C6E-4B4D-42C0-A393-85CD1A31EBE5}"/>
              </a:ext>
            </a:extLst>
          </p:cNvPr>
          <p:cNvSpPr/>
          <p:nvPr/>
        </p:nvSpPr>
        <p:spPr>
          <a:xfrm>
            <a:off x="3309232" y="2832886"/>
            <a:ext cx="2577556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09BA90F-1B6E-4275-AF29-E9B092F41AE4}"/>
              </a:ext>
            </a:extLst>
          </p:cNvPr>
          <p:cNvSpPr/>
          <p:nvPr/>
        </p:nvSpPr>
        <p:spPr>
          <a:xfrm>
            <a:off x="3305200" y="3321146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66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Resultierende</a:t>
            </a:r>
            <a:r>
              <a:rPr lang="en-US" altLang="ko-KR" dirty="0"/>
              <a:t> </a:t>
            </a:r>
            <a:r>
              <a:rPr lang="en-US" altLang="ko-KR" dirty="0" err="1"/>
              <a:t>Probleme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25946" y="695626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Worauf</a:t>
            </a:r>
            <a:r>
              <a:rPr lang="en-US" altLang="ko-KR" dirty="0"/>
              <a:t> </a:t>
            </a:r>
            <a:r>
              <a:rPr lang="en-US" altLang="ko-KR" dirty="0" err="1"/>
              <a:t>haben</a:t>
            </a:r>
            <a:r>
              <a:rPr lang="en-US" altLang="ko-KR" dirty="0"/>
              <a:t> </a:t>
            </a:r>
            <a:r>
              <a:rPr lang="en-US" altLang="ko-KR" dirty="0" err="1"/>
              <a:t>wir</a:t>
            </a:r>
            <a:r>
              <a:rPr lang="en-US" altLang="ko-KR" dirty="0"/>
              <a:t> </a:t>
            </a:r>
            <a:r>
              <a:rPr lang="en-US" altLang="ko-KR" dirty="0" err="1"/>
              <a:t>uns</a:t>
            </a:r>
            <a:r>
              <a:rPr lang="en-US" altLang="ko-KR" dirty="0"/>
              <a:t> </a:t>
            </a:r>
            <a:r>
              <a:rPr lang="en-US" altLang="ko-KR" dirty="0" err="1"/>
              <a:t>konzentriert</a:t>
            </a:r>
            <a:r>
              <a:rPr lang="en-US" altLang="ko-KR" dirty="0"/>
              <a:t>?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179332"/>
              </p:ext>
            </p:extLst>
          </p:nvPr>
        </p:nvGraphicFramePr>
        <p:xfrm>
          <a:off x="302991" y="1435639"/>
          <a:ext cx="2766045" cy="30582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6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6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2768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de-DE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Verschiedene</a:t>
                      </a:r>
                    </a:p>
                    <a:p>
                      <a:pPr marL="0" algn="ctr" defTabSz="914400" rtl="0" eaLnBrk="1" latinLnBrk="1" hangingPunct="1"/>
                      <a:r>
                        <a:rPr lang="de-DE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Bewerbungsinhalte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Maßnahme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: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Standardisierung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der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relevanten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Informationen</a:t>
                      </a:r>
                      <a:endParaRPr lang="en-JM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und </a:t>
                      </a: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Unterlagen</a:t>
                      </a:r>
                      <a:endParaRPr lang="en-JM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718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260015"/>
              </p:ext>
            </p:extLst>
          </p:nvPr>
        </p:nvGraphicFramePr>
        <p:xfrm>
          <a:off x="6084168" y="1435639"/>
          <a:ext cx="2664295" cy="30582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6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03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2768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/>
                        <a:t>Erheblicher </a:t>
                      </a:r>
                    </a:p>
                    <a:p>
                      <a:pPr algn="ctr"/>
                      <a:r>
                        <a:rPr lang="de-DE" sz="1600" b="1" dirty="0"/>
                        <a:t>Zeitaufwand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2A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Maßnahme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: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Automatisierung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der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Datenerfassung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und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Kontaktaufnahme</a:t>
                      </a:r>
                      <a:r>
                        <a:rPr lang="en-JM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.</a:t>
                      </a: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97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>
                    <a:lnL w="12700" cmpd="sng">
                      <a:noFill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718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7067" marR="87067" marT="43533" marB="43533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447113"/>
              </p:ext>
            </p:extLst>
          </p:nvPr>
        </p:nvGraphicFramePr>
        <p:xfrm>
          <a:off x="2735796" y="1246910"/>
          <a:ext cx="3672407" cy="34357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3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3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0784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/>
                        <a:t>Unterschiedliche </a:t>
                      </a:r>
                    </a:p>
                    <a:p>
                      <a:pPr algn="ctr"/>
                      <a:r>
                        <a:rPr lang="de-DE" sz="2000" b="1" dirty="0"/>
                        <a:t>Bewerbungswege</a:t>
                      </a: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Maßnahme</a:t>
                      </a: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:</a:t>
                      </a: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Bündelung</a:t>
                      </a: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der </a:t>
                      </a:r>
                      <a:r>
                        <a:rPr lang="en-JM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Bewerbungen</a:t>
                      </a: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in </a:t>
                      </a:r>
                      <a:r>
                        <a:rPr lang="en-JM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einem</a:t>
                      </a: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en-JM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einheitlichen</a:t>
                      </a:r>
                      <a:endParaRPr lang="en-JM" altLang="ko-KR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Portal.</a:t>
                      </a: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6202"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5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5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>
                    <a:lnL w="12700" cmpd="sng">
                      <a:noFill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73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4256" marR="94256" marT="47127" marB="47127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156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Lösungsideen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Konzeptfindung &amp; </a:t>
            </a:r>
            <a:r>
              <a:rPr lang="de-DE" altLang="ko-KR" dirty="0" err="1"/>
              <a:t>Scoping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5581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Projekt</a:t>
            </a:r>
            <a:r>
              <a:rPr lang="en-US" altLang="ko-KR" dirty="0"/>
              <a:t> Timeline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0179" y="2682090"/>
            <a:ext cx="922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accent1"/>
                </a:solidFill>
                <a:cs typeface="Arial" pitchFamily="34" charset="0"/>
              </a:rPr>
              <a:t>März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1650" y="2682090"/>
            <a:ext cx="922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April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59427" y="2571750"/>
            <a:ext cx="1160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Mid Review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18622" y="2712867"/>
            <a:ext cx="1099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Mai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54407" y="2682090"/>
            <a:ext cx="1210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Heute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56387" y="287692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3197858" y="287692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4988181" y="287692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6599141" y="287692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64265" y="3180334"/>
            <a:ext cx="1734772" cy="1248833"/>
            <a:chOff x="421670" y="2818111"/>
            <a:chExt cx="1734772" cy="1248833"/>
          </a:xfrm>
        </p:grpSpPr>
        <p:sp>
          <p:nvSpPr>
            <p:cNvPr id="15" name="TextBox 14"/>
            <p:cNvSpPr txBox="1"/>
            <p:nvPr/>
          </p:nvSpPr>
          <p:spPr>
            <a:xfrm>
              <a:off x="421670" y="2818111"/>
              <a:ext cx="17347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Tx/>
                <a:buChar char="-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Ideenfindung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Recherche</a:t>
              </a: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 Story</a:t>
              </a: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Scoping</a:t>
              </a:r>
            </a:p>
            <a:p>
              <a:pPr marL="171450" indent="-171450" algn="ctr">
                <a:buFontTx/>
                <a:buChar char="-"/>
              </a:pP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905735" y="1414242"/>
            <a:ext cx="1860787" cy="1070482"/>
            <a:chOff x="2063141" y="1065139"/>
            <a:chExt cx="1734772" cy="1070482"/>
          </a:xfrm>
        </p:grpSpPr>
        <p:sp>
          <p:nvSpPr>
            <p:cNvPr id="16" name="TextBox 15"/>
            <p:cNvSpPr txBox="1"/>
            <p:nvPr/>
          </p:nvSpPr>
          <p:spPr>
            <a:xfrm>
              <a:off x="2063141" y="1304624"/>
              <a:ext cx="17347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Einarbeitung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GitHub</a:t>
              </a: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Versuche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mySQL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Dokumentation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593858" y="3192918"/>
            <a:ext cx="1880303" cy="1248833"/>
            <a:chOff x="421670" y="2818111"/>
            <a:chExt cx="1734772" cy="1248833"/>
          </a:xfrm>
        </p:grpSpPr>
        <p:sp>
          <p:nvSpPr>
            <p:cNvPr id="21" name="TextBox 20"/>
            <p:cNvSpPr txBox="1"/>
            <p:nvPr/>
          </p:nvSpPr>
          <p:spPr>
            <a:xfrm>
              <a:off x="421670" y="2818111"/>
              <a:ext cx="17347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Tx/>
                <a:buChar char="-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Verwurf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Datenbank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Ausführlichere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Verbildlichung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092280" y="3156454"/>
            <a:ext cx="1734772" cy="1248833"/>
            <a:chOff x="421670" y="2818111"/>
            <a:chExt cx="1734772" cy="1248833"/>
          </a:xfrm>
        </p:grpSpPr>
        <p:sp>
          <p:nvSpPr>
            <p:cNvPr id="24" name="TextBox 23"/>
            <p:cNvSpPr txBox="1"/>
            <p:nvPr/>
          </p:nvSpPr>
          <p:spPr>
            <a:xfrm>
              <a:off x="421670" y="2818111"/>
              <a:ext cx="17347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Prototyp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läuft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Rahmen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Präsentation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1670" y="3886944"/>
              <a:ext cx="1734772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213721" y="1414242"/>
            <a:ext cx="1734772" cy="1070482"/>
            <a:chOff x="2063141" y="1065139"/>
            <a:chExt cx="1734772" cy="1070482"/>
          </a:xfrm>
        </p:grpSpPr>
        <p:sp>
          <p:nvSpPr>
            <p:cNvPr id="28" name="TextBox 27"/>
            <p:cNvSpPr txBox="1"/>
            <p:nvPr/>
          </p:nvSpPr>
          <p:spPr>
            <a:xfrm>
              <a:off x="2063141" y="1304624"/>
              <a:ext cx="17347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Vorbereitung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Präsentation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ctr">
                <a:buFontTx/>
                <a:buChar char="-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Prioritäten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setzen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Endprodukt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63141" y="1065139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30" name="Grafik 29">
            <a:extLst>
              <a:ext uri="{FF2B5EF4-FFF2-40B4-BE49-F238E27FC236}">
                <a16:creationId xmlns:a16="http://schemas.microsoft.com/office/drawing/2014/main" id="{EFDDE69A-F42E-49EF-B17B-85005F6E6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889"/>
          <a:stretch/>
        </p:blipFill>
        <p:spPr>
          <a:xfrm>
            <a:off x="1389707" y="2069225"/>
            <a:ext cx="2160240" cy="24555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9469A99B-D5AB-449A-A182-8DC7F6CEB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86" y="704312"/>
            <a:ext cx="1512168" cy="21402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3652D838-C5B7-45D5-AB04-D47E480FB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120" y="1298645"/>
            <a:ext cx="1509313" cy="2147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B084175-8857-4122-9016-C80BEE1BB9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573" y="2477908"/>
            <a:ext cx="2865437" cy="19709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0366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50"/>
                            </p:stCondLst>
                            <p:childTnLst>
                              <p:par>
                                <p:cTn id="2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750"/>
                            </p:stCondLst>
                            <p:childTnLst>
                              <p:par>
                                <p:cTn id="5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46914E-6 L 0.18889 -0.1392 " pathEditMode="relative" rAng="0" ptsTypes="AA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4" y="-69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4" grpId="0" animBg="1"/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Lösungsideen</a:t>
            </a:r>
            <a:endParaRPr lang="ko-KR" alt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1270544"/>
            <a:ext cx="4355976" cy="653133"/>
            <a:chOff x="0" y="1270545"/>
            <a:chExt cx="4355976" cy="504056"/>
          </a:xfrm>
        </p:grpSpPr>
        <p:sp>
          <p:nvSpPr>
            <p:cNvPr id="5" name="Rectangle 4"/>
            <p:cNvSpPr/>
            <p:nvPr/>
          </p:nvSpPr>
          <p:spPr>
            <a:xfrm>
              <a:off x="323528" y="1270545"/>
              <a:ext cx="4032448" cy="5040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1270545"/>
              <a:ext cx="323528" cy="504056"/>
            </a:xfrm>
            <a:prstGeom prst="rect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67544" y="1315361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Konzeptgrafik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für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das Coding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Left Arrow 11"/>
          <p:cNvSpPr/>
          <p:nvPr/>
        </p:nvSpPr>
        <p:spPr>
          <a:xfrm rot="20722497">
            <a:off x="4984754" y="838803"/>
            <a:ext cx="4312380" cy="894796"/>
          </a:xfrm>
          <a:custGeom>
            <a:avLst/>
            <a:gdLst/>
            <a:ahLst/>
            <a:cxnLst/>
            <a:rect l="l" t="t" r="r" b="b"/>
            <a:pathLst>
              <a:path w="4312380" h="894796">
                <a:moveTo>
                  <a:pt x="4312380" y="117603"/>
                </a:moveTo>
                <a:lnTo>
                  <a:pt x="4140261" y="777193"/>
                </a:lnTo>
                <a:lnTo>
                  <a:pt x="497381" y="777193"/>
                </a:lnTo>
                <a:lnTo>
                  <a:pt x="497381" y="894796"/>
                </a:lnTo>
                <a:lnTo>
                  <a:pt x="0" y="447398"/>
                </a:lnTo>
                <a:lnTo>
                  <a:pt x="497381" y="0"/>
                </a:lnTo>
                <a:lnTo>
                  <a:pt x="497381" y="1176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3" name="Group 12"/>
          <p:cNvGrpSpPr/>
          <p:nvPr/>
        </p:nvGrpSpPr>
        <p:grpSpPr>
          <a:xfrm rot="20760000">
            <a:off x="5605020" y="1023682"/>
            <a:ext cx="3096344" cy="518645"/>
            <a:chOff x="803640" y="3362835"/>
            <a:chExt cx="2059657" cy="518645"/>
          </a:xfrm>
        </p:grpSpPr>
        <p:sp>
          <p:nvSpPr>
            <p:cNvPr id="14" name="TextBox 13"/>
            <p:cNvSpPr txBox="1"/>
            <p:nvPr/>
          </p:nvSpPr>
          <p:spPr>
            <a:xfrm>
              <a:off x="803640" y="3604481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Nutzung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Bewerber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und Recruiter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Scoping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Left Arrow 17"/>
          <p:cNvSpPr/>
          <p:nvPr/>
        </p:nvSpPr>
        <p:spPr>
          <a:xfrm rot="20722497">
            <a:off x="4984754" y="1707590"/>
            <a:ext cx="4312380" cy="894796"/>
          </a:xfrm>
          <a:custGeom>
            <a:avLst/>
            <a:gdLst/>
            <a:ahLst/>
            <a:cxnLst/>
            <a:rect l="l" t="t" r="r" b="b"/>
            <a:pathLst>
              <a:path w="4312380" h="894796">
                <a:moveTo>
                  <a:pt x="4312380" y="117603"/>
                </a:moveTo>
                <a:lnTo>
                  <a:pt x="4140261" y="777193"/>
                </a:lnTo>
                <a:lnTo>
                  <a:pt x="497381" y="777193"/>
                </a:lnTo>
                <a:lnTo>
                  <a:pt x="497381" y="894796"/>
                </a:lnTo>
                <a:lnTo>
                  <a:pt x="0" y="447398"/>
                </a:lnTo>
                <a:lnTo>
                  <a:pt x="497381" y="0"/>
                </a:lnTo>
                <a:lnTo>
                  <a:pt x="497381" y="1176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9" name="Group 18"/>
          <p:cNvGrpSpPr/>
          <p:nvPr/>
        </p:nvGrpSpPr>
        <p:grpSpPr>
          <a:xfrm rot="20760000">
            <a:off x="5605020" y="1892469"/>
            <a:ext cx="3096344" cy="518645"/>
            <a:chOff x="803640" y="3362835"/>
            <a:chExt cx="2059657" cy="518645"/>
          </a:xfrm>
        </p:grpSpPr>
        <p:sp>
          <p:nvSpPr>
            <p:cNvPr id="20" name="TextBox 19"/>
            <p:cNvSpPr txBox="1"/>
            <p:nvPr/>
          </p:nvSpPr>
          <p:spPr>
            <a:xfrm>
              <a:off x="803640" y="3604481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Left Arrow 22"/>
          <p:cNvSpPr/>
          <p:nvPr/>
        </p:nvSpPr>
        <p:spPr>
          <a:xfrm rot="20722497">
            <a:off x="4984754" y="2576377"/>
            <a:ext cx="4312380" cy="894796"/>
          </a:xfrm>
          <a:custGeom>
            <a:avLst/>
            <a:gdLst/>
            <a:ahLst/>
            <a:cxnLst/>
            <a:rect l="l" t="t" r="r" b="b"/>
            <a:pathLst>
              <a:path w="4312380" h="894796">
                <a:moveTo>
                  <a:pt x="4312380" y="117603"/>
                </a:moveTo>
                <a:lnTo>
                  <a:pt x="4140261" y="777193"/>
                </a:lnTo>
                <a:lnTo>
                  <a:pt x="497381" y="777193"/>
                </a:lnTo>
                <a:lnTo>
                  <a:pt x="497381" y="894796"/>
                </a:lnTo>
                <a:lnTo>
                  <a:pt x="0" y="447398"/>
                </a:lnTo>
                <a:lnTo>
                  <a:pt x="497381" y="0"/>
                </a:lnTo>
                <a:lnTo>
                  <a:pt x="497381" y="1176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4" name="Group 23"/>
          <p:cNvGrpSpPr/>
          <p:nvPr/>
        </p:nvGrpSpPr>
        <p:grpSpPr>
          <a:xfrm rot="20760000">
            <a:off x="5605020" y="2761256"/>
            <a:ext cx="3096344" cy="518645"/>
            <a:chOff x="803640" y="3362835"/>
            <a:chExt cx="2059657" cy="518645"/>
          </a:xfrm>
        </p:grpSpPr>
        <p:sp>
          <p:nvSpPr>
            <p:cNvPr id="25" name="TextBox 24"/>
            <p:cNvSpPr txBox="1"/>
            <p:nvPr/>
          </p:nvSpPr>
          <p:spPr>
            <a:xfrm>
              <a:off x="803640" y="3604481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8" name="Left Arrow 27"/>
          <p:cNvSpPr/>
          <p:nvPr/>
        </p:nvSpPr>
        <p:spPr>
          <a:xfrm rot="20722497">
            <a:off x="4984754" y="3445164"/>
            <a:ext cx="4312380" cy="894796"/>
          </a:xfrm>
          <a:custGeom>
            <a:avLst/>
            <a:gdLst/>
            <a:ahLst/>
            <a:cxnLst/>
            <a:rect l="l" t="t" r="r" b="b"/>
            <a:pathLst>
              <a:path w="4312380" h="894796">
                <a:moveTo>
                  <a:pt x="4312380" y="117603"/>
                </a:moveTo>
                <a:lnTo>
                  <a:pt x="4140261" y="777193"/>
                </a:lnTo>
                <a:lnTo>
                  <a:pt x="497381" y="777193"/>
                </a:lnTo>
                <a:lnTo>
                  <a:pt x="497381" y="894796"/>
                </a:lnTo>
                <a:lnTo>
                  <a:pt x="0" y="447398"/>
                </a:lnTo>
                <a:lnTo>
                  <a:pt x="497381" y="0"/>
                </a:lnTo>
                <a:lnTo>
                  <a:pt x="497381" y="1176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9" name="Group 28"/>
          <p:cNvGrpSpPr/>
          <p:nvPr/>
        </p:nvGrpSpPr>
        <p:grpSpPr>
          <a:xfrm rot="20760000">
            <a:off x="5605020" y="3630043"/>
            <a:ext cx="3096344" cy="518645"/>
            <a:chOff x="803640" y="3362835"/>
            <a:chExt cx="2059657" cy="518645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604481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4015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Gewählte</a:t>
            </a:r>
            <a:r>
              <a:rPr lang="en-US" altLang="ko-KR" dirty="0"/>
              <a:t> </a:t>
            </a:r>
            <a:r>
              <a:rPr lang="en-US" altLang="ko-KR" dirty="0" err="1"/>
              <a:t>Lösung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Grundidee &amp; nachgelagerte Prozesse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137672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CE8984D4-0358-4B97-BF4E-5E05C3EECDC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611" b="1361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Grundidee</a:t>
            </a:r>
            <a:r>
              <a:rPr lang="en-US" altLang="ko-KR" dirty="0"/>
              <a:t> </a:t>
            </a:r>
            <a:r>
              <a:rPr lang="en-US" altLang="ko-KR" dirty="0" err="1"/>
              <a:t>RecruitX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Einfache</a:t>
            </a:r>
            <a:r>
              <a:rPr lang="en-US" altLang="ko-KR" dirty="0"/>
              <a:t> </a:t>
            </a:r>
            <a:r>
              <a:rPr lang="en-US" altLang="ko-KR" dirty="0" err="1"/>
              <a:t>Bewerbung</a:t>
            </a:r>
            <a:r>
              <a:rPr lang="en-US" altLang="ko-KR" dirty="0"/>
              <a:t> – </a:t>
            </a:r>
            <a:r>
              <a:rPr lang="en-US" altLang="ko-KR" dirty="0" err="1"/>
              <a:t>Automatisierte</a:t>
            </a:r>
            <a:r>
              <a:rPr lang="en-US" altLang="ko-KR" dirty="0"/>
              <a:t> </a:t>
            </a:r>
            <a:r>
              <a:rPr lang="en-US" altLang="ko-KR" dirty="0" err="1"/>
              <a:t>Prozesse</a:t>
            </a:r>
            <a:endParaRPr lang="en-US" altLang="ko-KR" dirty="0"/>
          </a:p>
        </p:txBody>
      </p:sp>
      <p:sp>
        <p:nvSpPr>
          <p:cNvPr id="5" name="Oval 4"/>
          <p:cNvSpPr/>
          <p:nvPr/>
        </p:nvSpPr>
        <p:spPr>
          <a:xfrm>
            <a:off x="3839006" y="2320045"/>
            <a:ext cx="1224136" cy="1224136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11560" y="3465106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Einfache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Übersicht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mit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weiterführenden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Bearbeitungsoptionen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für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Sachbearbeiter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sp>
        <p:nvSpPr>
          <p:cNvPr id="10" name="Donut 8">
            <a:extLst>
              <a:ext uri="{FF2B5EF4-FFF2-40B4-BE49-F238E27FC236}">
                <a16:creationId xmlns:a16="http://schemas.microsoft.com/office/drawing/2014/main" id="{7202FBBE-2B24-4453-AED7-5A98E0E286EC}"/>
              </a:ext>
            </a:extLst>
          </p:cNvPr>
          <p:cNvSpPr/>
          <p:nvPr/>
        </p:nvSpPr>
        <p:spPr>
          <a:xfrm>
            <a:off x="4208358" y="2646411"/>
            <a:ext cx="485429" cy="57140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1AEAA0-9605-4378-86B9-0BBFA2BE518D}"/>
              </a:ext>
            </a:extLst>
          </p:cNvPr>
          <p:cNvSpPr txBox="1"/>
          <p:nvPr/>
        </p:nvSpPr>
        <p:spPr>
          <a:xfrm>
            <a:off x="539552" y="1491630"/>
            <a:ext cx="3284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Intuitive und flexible Maske für Bewerber.</a:t>
            </a:r>
          </a:p>
          <a:p>
            <a:r>
              <a:rPr lang="de-DE" sz="1200" dirty="0"/>
              <a:t>Einfache Auswahl von belegten Fächern, </a:t>
            </a:r>
          </a:p>
          <a:p>
            <a:r>
              <a:rPr lang="de-DE" sz="1200" dirty="0"/>
              <a:t>schneller Upload von benötigten Dokumenten</a:t>
            </a:r>
          </a:p>
        </p:txBody>
      </p:sp>
    </p:spTree>
    <p:extLst>
      <p:ext uri="{BB962C8B-B14F-4D97-AF65-F5344CB8AC3E}">
        <p14:creationId xmlns:p14="http://schemas.microsoft.com/office/powerpoint/2010/main" val="231171230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47145" y="116047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1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One Columns Designed</a:t>
            </a:r>
            <a:endParaRPr lang="ko-KR" altLang="en-US" sz="1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Flussdiagramm: Grenzstelle 7">
            <a:extLst>
              <a:ext uri="{FF2B5EF4-FFF2-40B4-BE49-F238E27FC236}">
                <a16:creationId xmlns:a16="http://schemas.microsoft.com/office/drawing/2014/main" id="{BBE29E50-23B1-4135-9A9C-0F1B1D5AA759}"/>
              </a:ext>
            </a:extLst>
          </p:cNvPr>
          <p:cNvSpPr/>
          <p:nvPr/>
        </p:nvSpPr>
        <p:spPr>
          <a:xfrm>
            <a:off x="323528" y="339502"/>
            <a:ext cx="1409645" cy="637309"/>
          </a:xfrm>
          <a:prstGeom prst="flowChartTerminator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Anfangsfenster,</a:t>
            </a:r>
            <a:r>
              <a:rPr lang="en-US" sz="1200" dirty="0"/>
              <a:t>  Auswahl</a:t>
            </a:r>
            <a:endParaRPr lang="de-DE" sz="1200" dirty="0"/>
          </a:p>
        </p:txBody>
      </p:sp>
      <p:sp>
        <p:nvSpPr>
          <p:cNvPr id="9" name="Flussdiagramm: Vorbereitung 8">
            <a:extLst>
              <a:ext uri="{FF2B5EF4-FFF2-40B4-BE49-F238E27FC236}">
                <a16:creationId xmlns:a16="http://schemas.microsoft.com/office/drawing/2014/main" id="{FE8D89C8-041F-4015-BBF1-2C6BB872C293}"/>
              </a:ext>
            </a:extLst>
          </p:cNvPr>
          <p:cNvSpPr/>
          <p:nvPr/>
        </p:nvSpPr>
        <p:spPr>
          <a:xfrm>
            <a:off x="571869" y="1213822"/>
            <a:ext cx="912961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HR</a:t>
            </a:r>
            <a:endParaRPr lang="en-US" sz="1200" dirty="0"/>
          </a:p>
        </p:txBody>
      </p:sp>
      <p:sp>
        <p:nvSpPr>
          <p:cNvPr id="10" name="Flussdiagramm: Vorbereitung 9">
            <a:extLst>
              <a:ext uri="{FF2B5EF4-FFF2-40B4-BE49-F238E27FC236}">
                <a16:creationId xmlns:a16="http://schemas.microsoft.com/office/drawing/2014/main" id="{0FA84778-CD98-4DD8-A1A1-A106483873CD}"/>
              </a:ext>
            </a:extLst>
          </p:cNvPr>
          <p:cNvSpPr/>
          <p:nvPr/>
        </p:nvSpPr>
        <p:spPr>
          <a:xfrm>
            <a:off x="2048739" y="339502"/>
            <a:ext cx="1409645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Bewerber</a:t>
            </a:r>
            <a:endParaRPr lang="en-US" sz="1200" dirty="0"/>
          </a:p>
        </p:txBody>
      </p:sp>
      <p:sp>
        <p:nvSpPr>
          <p:cNvPr id="11" name="Flussdiagramm: Vorbereitung 10">
            <a:extLst>
              <a:ext uri="{FF2B5EF4-FFF2-40B4-BE49-F238E27FC236}">
                <a16:creationId xmlns:a16="http://schemas.microsoft.com/office/drawing/2014/main" id="{F3A0AFD1-5DFB-424C-9AF9-BCA0BADB5B0D}"/>
              </a:ext>
            </a:extLst>
          </p:cNvPr>
          <p:cNvSpPr/>
          <p:nvPr/>
        </p:nvSpPr>
        <p:spPr>
          <a:xfrm>
            <a:off x="2532227" y="3244295"/>
            <a:ext cx="15051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Wirtschaft</a:t>
            </a:r>
            <a:endParaRPr lang="en-US" sz="1200" dirty="0"/>
          </a:p>
        </p:txBody>
      </p:sp>
      <p:sp>
        <p:nvSpPr>
          <p:cNvPr id="12" name="Flussdiagramm: Vorbereitung 11">
            <a:extLst>
              <a:ext uri="{FF2B5EF4-FFF2-40B4-BE49-F238E27FC236}">
                <a16:creationId xmlns:a16="http://schemas.microsoft.com/office/drawing/2014/main" id="{5B14724D-83BD-4AFE-8EBD-9875D473876D}"/>
              </a:ext>
            </a:extLst>
          </p:cNvPr>
          <p:cNvSpPr/>
          <p:nvPr/>
        </p:nvSpPr>
        <p:spPr>
          <a:xfrm>
            <a:off x="673851" y="3248538"/>
            <a:ext cx="1494307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Informatik</a:t>
            </a:r>
            <a:endParaRPr lang="en-US" sz="1200" dirty="0"/>
          </a:p>
        </p:txBody>
      </p:sp>
      <p:sp>
        <p:nvSpPr>
          <p:cNvPr id="13" name="Flussdiagramm: Grenzstelle 12">
            <a:extLst>
              <a:ext uri="{FF2B5EF4-FFF2-40B4-BE49-F238E27FC236}">
                <a16:creationId xmlns:a16="http://schemas.microsoft.com/office/drawing/2014/main" id="{E77CD3E7-94D8-4C82-B624-B486421E45B3}"/>
              </a:ext>
            </a:extLst>
          </p:cNvPr>
          <p:cNvSpPr/>
          <p:nvPr/>
        </p:nvSpPr>
        <p:spPr>
          <a:xfrm>
            <a:off x="1126670" y="2168263"/>
            <a:ext cx="2410190" cy="605861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Auswahl: zu welchem </a:t>
            </a:r>
          </a:p>
          <a:p>
            <a:pPr algn="ctr"/>
            <a:r>
              <a:rPr lang="de-DE" sz="1200" dirty="0"/>
              <a:t>Schwerpunkt Übersicht</a:t>
            </a:r>
          </a:p>
        </p:txBody>
      </p:sp>
      <p:sp>
        <p:nvSpPr>
          <p:cNvPr id="15" name="Flussdiagramm: Grenzstelle 14">
            <a:extLst>
              <a:ext uri="{FF2B5EF4-FFF2-40B4-BE49-F238E27FC236}">
                <a16:creationId xmlns:a16="http://schemas.microsoft.com/office/drawing/2014/main" id="{CA6EAA9C-78CA-4896-A916-FDE28D3B1B05}"/>
              </a:ext>
            </a:extLst>
          </p:cNvPr>
          <p:cNvSpPr/>
          <p:nvPr/>
        </p:nvSpPr>
        <p:spPr>
          <a:xfrm>
            <a:off x="1070828" y="4112656"/>
            <a:ext cx="2521874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„Bestenliste“ (Score-abhängig)</a:t>
            </a:r>
          </a:p>
          <a:p>
            <a:pPr algn="ctr"/>
            <a:r>
              <a:rPr lang="de-DE" sz="1200" dirty="0"/>
              <a:t>Einsicht Bewerberdaten</a:t>
            </a:r>
          </a:p>
        </p:txBody>
      </p:sp>
      <p:sp>
        <p:nvSpPr>
          <p:cNvPr id="16" name="Flussdiagramm: Grenzstelle 15">
            <a:extLst>
              <a:ext uri="{FF2B5EF4-FFF2-40B4-BE49-F238E27FC236}">
                <a16:creationId xmlns:a16="http://schemas.microsoft.com/office/drawing/2014/main" id="{5DD882B0-A625-44DD-B39A-2D78B6237E4B}"/>
              </a:ext>
            </a:extLst>
          </p:cNvPr>
          <p:cNvSpPr/>
          <p:nvPr/>
        </p:nvSpPr>
        <p:spPr>
          <a:xfrm>
            <a:off x="3779715" y="293090"/>
            <a:ext cx="155651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Auswahl: </a:t>
            </a:r>
          </a:p>
          <a:p>
            <a:pPr algn="ctr"/>
            <a:r>
              <a:rPr lang="de-DE" sz="1200" dirty="0"/>
              <a:t>Erstbewerbung / Einsicht</a:t>
            </a:r>
          </a:p>
        </p:txBody>
      </p:sp>
      <p:sp>
        <p:nvSpPr>
          <p:cNvPr id="18" name="Flussdiagramm: Vorbereitung 17">
            <a:extLst>
              <a:ext uri="{FF2B5EF4-FFF2-40B4-BE49-F238E27FC236}">
                <a16:creationId xmlns:a16="http://schemas.microsoft.com/office/drawing/2014/main" id="{001E5DB9-E38A-40E7-9D18-94F72D544727}"/>
              </a:ext>
            </a:extLst>
          </p:cNvPr>
          <p:cNvSpPr/>
          <p:nvPr/>
        </p:nvSpPr>
        <p:spPr>
          <a:xfrm>
            <a:off x="4571664" y="1454300"/>
            <a:ext cx="2040622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Erstbewerbung</a:t>
            </a:r>
            <a:endParaRPr lang="en-US" sz="1200" dirty="0"/>
          </a:p>
        </p:txBody>
      </p:sp>
      <p:sp>
        <p:nvSpPr>
          <p:cNvPr id="19" name="Flussdiagramm: Grenzstelle 18">
            <a:extLst>
              <a:ext uri="{FF2B5EF4-FFF2-40B4-BE49-F238E27FC236}">
                <a16:creationId xmlns:a16="http://schemas.microsoft.com/office/drawing/2014/main" id="{2F396ACF-B520-41FB-802E-0ABCAF463D66}"/>
              </a:ext>
            </a:extLst>
          </p:cNvPr>
          <p:cNvSpPr/>
          <p:nvPr/>
        </p:nvSpPr>
        <p:spPr>
          <a:xfrm>
            <a:off x="4529792" y="2459195"/>
            <a:ext cx="2124366" cy="84187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Eingabemaske für </a:t>
            </a:r>
          </a:p>
          <a:p>
            <a:pPr algn="ctr"/>
            <a:r>
              <a:rPr lang="de-DE" sz="1200" dirty="0"/>
              <a:t>persönliche Daten</a:t>
            </a:r>
          </a:p>
          <a:p>
            <a:pPr algn="ctr"/>
            <a:r>
              <a:rPr lang="de-DE" sz="1200" dirty="0"/>
              <a:t>Zuweisung Nr.</a:t>
            </a:r>
          </a:p>
        </p:txBody>
      </p:sp>
      <p:sp>
        <p:nvSpPr>
          <p:cNvPr id="24" name="Flussdiagramm: Grenzstelle 23">
            <a:extLst>
              <a:ext uri="{FF2B5EF4-FFF2-40B4-BE49-F238E27FC236}">
                <a16:creationId xmlns:a16="http://schemas.microsoft.com/office/drawing/2014/main" id="{6DD9F1D7-8697-440A-9096-21735A7BB3B9}"/>
              </a:ext>
            </a:extLst>
          </p:cNvPr>
          <p:cNvSpPr/>
          <p:nvPr/>
        </p:nvSpPr>
        <p:spPr>
          <a:xfrm>
            <a:off x="5088576" y="3641922"/>
            <a:ext cx="1716329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 Fächer</a:t>
            </a:r>
          </a:p>
        </p:txBody>
      </p:sp>
      <p:sp>
        <p:nvSpPr>
          <p:cNvPr id="25" name="Flussdiagramm: Grenzstelle 24">
            <a:extLst>
              <a:ext uri="{FF2B5EF4-FFF2-40B4-BE49-F238E27FC236}">
                <a16:creationId xmlns:a16="http://schemas.microsoft.com/office/drawing/2014/main" id="{8A72DCED-E923-487A-AADA-7DB7DF7E6D8F}"/>
              </a:ext>
            </a:extLst>
          </p:cNvPr>
          <p:cNvSpPr/>
          <p:nvPr/>
        </p:nvSpPr>
        <p:spPr>
          <a:xfrm>
            <a:off x="7201292" y="3641922"/>
            <a:ext cx="1412317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 Fächer (Noten)</a:t>
            </a:r>
          </a:p>
        </p:txBody>
      </p:sp>
      <p:sp>
        <p:nvSpPr>
          <p:cNvPr id="26" name="Flussdiagramm: Vorbereitung 25">
            <a:extLst>
              <a:ext uri="{FF2B5EF4-FFF2-40B4-BE49-F238E27FC236}">
                <a16:creationId xmlns:a16="http://schemas.microsoft.com/office/drawing/2014/main" id="{6AEDCB90-8D33-43FF-A855-83DEF9226A5D}"/>
              </a:ext>
            </a:extLst>
          </p:cNvPr>
          <p:cNvSpPr/>
          <p:nvPr/>
        </p:nvSpPr>
        <p:spPr>
          <a:xfrm>
            <a:off x="5612938" y="342271"/>
            <a:ext cx="12299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Einsicht</a:t>
            </a:r>
            <a:endParaRPr lang="en-US" sz="1200" dirty="0"/>
          </a:p>
        </p:txBody>
      </p:sp>
      <p:sp>
        <p:nvSpPr>
          <p:cNvPr id="27" name="Flussdiagramm: Grenzstelle 26">
            <a:extLst>
              <a:ext uri="{FF2B5EF4-FFF2-40B4-BE49-F238E27FC236}">
                <a16:creationId xmlns:a16="http://schemas.microsoft.com/office/drawing/2014/main" id="{3F3DA32F-14EB-4DDB-9D9D-257DFD0A130D}"/>
              </a:ext>
            </a:extLst>
          </p:cNvPr>
          <p:cNvSpPr/>
          <p:nvPr/>
        </p:nvSpPr>
        <p:spPr>
          <a:xfrm>
            <a:off x="7158216" y="285467"/>
            <a:ext cx="166225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aktueller Status </a:t>
            </a:r>
          </a:p>
          <a:p>
            <a:pPr algn="ctr"/>
            <a:r>
              <a:rPr lang="de-DE" sz="1200" dirty="0"/>
              <a:t>Bewerbung / Daten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05548F5-165E-430E-80B9-969CA9CD4B59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028350" y="976811"/>
            <a:ext cx="1" cy="2370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9B8519B4-36BB-46FE-9C09-C5FFC368CA8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1733173" y="658157"/>
            <a:ext cx="31556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B054E5B-BA10-4DAC-9DC4-A582DADD828C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3458384" y="658157"/>
            <a:ext cx="321331" cy="76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EB028A47-A2D1-4546-812C-AFEBA9032457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6804905" y="4014609"/>
            <a:ext cx="3963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94BE81AC-ABA3-4CC8-B077-7D7B5F49E79F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336230" y="660926"/>
            <a:ext cx="276708" cy="48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4892A205-12D2-4F66-ACBB-CA8F87AB668B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 flipV="1">
            <a:off x="6842924" y="658154"/>
            <a:ext cx="315292" cy="27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CFB2A889-EE3D-4A78-AD64-859C0A559FAF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5591975" y="2091609"/>
            <a:ext cx="0" cy="367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Verbinder: gekrümmt 35">
            <a:extLst>
              <a:ext uri="{FF2B5EF4-FFF2-40B4-BE49-F238E27FC236}">
                <a16:creationId xmlns:a16="http://schemas.microsoft.com/office/drawing/2014/main" id="{FEF9F398-0059-433E-B740-25B09FB6E0B0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rot="5400000">
            <a:off x="1639178" y="2555951"/>
            <a:ext cx="474414" cy="91076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Verbinder: gekrümmt 36">
            <a:extLst>
              <a:ext uri="{FF2B5EF4-FFF2-40B4-BE49-F238E27FC236}">
                <a16:creationId xmlns:a16="http://schemas.microsoft.com/office/drawing/2014/main" id="{20952543-6C54-497E-95E0-9CD69372D380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rot="16200000" flipH="1">
            <a:off x="2573207" y="2532681"/>
            <a:ext cx="470171" cy="953055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Verbinder: gekrümmt 37">
            <a:extLst>
              <a:ext uri="{FF2B5EF4-FFF2-40B4-BE49-F238E27FC236}">
                <a16:creationId xmlns:a16="http://schemas.microsoft.com/office/drawing/2014/main" id="{3FCD3452-D14E-4A16-A653-78887827855C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rot="16200000" flipH="1">
            <a:off x="1521491" y="1357989"/>
            <a:ext cx="317132" cy="130341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Verbinder: gekrümmt 38">
            <a:extLst>
              <a:ext uri="{FF2B5EF4-FFF2-40B4-BE49-F238E27FC236}">
                <a16:creationId xmlns:a16="http://schemas.microsoft.com/office/drawing/2014/main" id="{A8D42054-C880-4F56-A9C7-A45B89F239C9}"/>
              </a:ext>
            </a:extLst>
          </p:cNvPr>
          <p:cNvCxnSpPr>
            <a:cxnSpLocks/>
            <a:stCxn id="19" idx="2"/>
            <a:endCxn id="24" idx="1"/>
          </p:cNvCxnSpPr>
          <p:nvPr/>
        </p:nvCxnSpPr>
        <p:spPr>
          <a:xfrm rot="5400000">
            <a:off x="4983506" y="3406139"/>
            <a:ext cx="713541" cy="503399"/>
          </a:xfrm>
          <a:prstGeom prst="curvedConnector4">
            <a:avLst>
              <a:gd name="adj1" fmla="val 23885"/>
              <a:gd name="adj2" fmla="val 14541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Verbinder: gekrümmt 39">
            <a:extLst>
              <a:ext uri="{FF2B5EF4-FFF2-40B4-BE49-F238E27FC236}">
                <a16:creationId xmlns:a16="http://schemas.microsoft.com/office/drawing/2014/main" id="{FC3A9167-4782-4FB7-AE73-E3F8AFE2E0C4}"/>
              </a:ext>
            </a:extLst>
          </p:cNvPr>
          <p:cNvCxnSpPr>
            <a:cxnSpLocks/>
            <a:stCxn id="12" idx="2"/>
            <a:endCxn id="15" idx="1"/>
          </p:cNvCxnSpPr>
          <p:nvPr/>
        </p:nvCxnSpPr>
        <p:spPr>
          <a:xfrm rot="5400000">
            <a:off x="946169" y="4010507"/>
            <a:ext cx="599496" cy="350177"/>
          </a:xfrm>
          <a:prstGeom prst="curvedConnector4">
            <a:avLst>
              <a:gd name="adj1" fmla="val 18917"/>
              <a:gd name="adj2" fmla="val 17752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Verbinder: gekrümmt 40">
            <a:extLst>
              <a:ext uri="{FF2B5EF4-FFF2-40B4-BE49-F238E27FC236}">
                <a16:creationId xmlns:a16="http://schemas.microsoft.com/office/drawing/2014/main" id="{F5863378-D5DD-4309-AD79-8353C3070541}"/>
              </a:ext>
            </a:extLst>
          </p:cNvPr>
          <p:cNvCxnSpPr>
            <a:cxnSpLocks/>
            <a:stCxn id="11" idx="2"/>
            <a:endCxn id="15" idx="3"/>
          </p:cNvCxnSpPr>
          <p:nvPr/>
        </p:nvCxnSpPr>
        <p:spPr>
          <a:xfrm rot="16200000" flipH="1">
            <a:off x="3136892" y="4029532"/>
            <a:ext cx="603739" cy="307882"/>
          </a:xfrm>
          <a:prstGeom prst="curvedConnector4">
            <a:avLst>
              <a:gd name="adj1" fmla="val 19135"/>
              <a:gd name="adj2" fmla="val 31869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0" name="Verbinder: gekrümmt 119">
            <a:extLst>
              <a:ext uri="{FF2B5EF4-FFF2-40B4-BE49-F238E27FC236}">
                <a16:creationId xmlns:a16="http://schemas.microsoft.com/office/drawing/2014/main" id="{FCAE87C7-D424-4019-81BA-BA7E052E5A80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rot="16200000" flipH="1">
            <a:off x="4867056" y="729381"/>
            <a:ext cx="415836" cy="1034002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594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4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50"/>
                            </p:stCondLst>
                            <p:childTnLst>
                              <p:par>
                                <p:cTn id="15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750"/>
                            </p:stCondLst>
                            <p:childTnLst>
                              <p:par>
                                <p:cTn id="15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250"/>
                            </p:stCondLst>
                            <p:childTnLst>
                              <p:par>
                                <p:cTn id="16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750"/>
                            </p:stCondLst>
                            <p:childTnLst>
                              <p:par>
                                <p:cTn id="16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250"/>
                            </p:stCondLst>
                            <p:childTnLst>
                              <p:par>
                                <p:cTn id="17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7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7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Prototyp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GUI für das Bewerbungsportal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211758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5536" y="3304414"/>
            <a:ext cx="8748464" cy="576064"/>
          </a:xfrm>
        </p:spPr>
        <p:txBody>
          <a:bodyPr/>
          <a:lstStyle/>
          <a:p>
            <a:r>
              <a:rPr lang="en-US" altLang="ko-KR" b="1" dirty="0" err="1">
                <a:solidFill>
                  <a:schemeClr val="accent2"/>
                </a:solidFill>
              </a:rPr>
              <a:t>Prototyp</a:t>
            </a:r>
            <a:r>
              <a:rPr lang="en-US" altLang="ko-KR" b="1" dirty="0">
                <a:solidFill>
                  <a:srgbClr val="F2A40D"/>
                </a:solidFill>
              </a:rPr>
              <a:t>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Präsentation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5536" y="3867894"/>
            <a:ext cx="8748464" cy="288032"/>
          </a:xfrm>
        </p:spPr>
        <p:txBody>
          <a:bodyPr/>
          <a:lstStyle/>
          <a:p>
            <a:pPr lvl="0"/>
            <a:r>
              <a:rPr lang="en-US" altLang="ko-KR" dirty="0"/>
              <a:t>Demonstration </a:t>
            </a:r>
            <a:r>
              <a:rPr lang="en-US" altLang="ko-KR" dirty="0" err="1"/>
              <a:t>unseres</a:t>
            </a:r>
            <a:r>
              <a:rPr lang="en-US" altLang="ko-KR" dirty="0"/>
              <a:t> </a:t>
            </a:r>
            <a:r>
              <a:rPr lang="en-US" altLang="ko-KR" dirty="0" err="1"/>
              <a:t>RecruitX</a:t>
            </a:r>
            <a:r>
              <a:rPr lang="en-US" altLang="ko-KR" dirty="0"/>
              <a:t> Java Codes.</a:t>
            </a:r>
          </a:p>
        </p:txBody>
      </p: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5C2CEF03-3B81-4323-93A7-FCEA0940F905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8999" b="18999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E5679C10-3495-4915-B192-371DC0A273EC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3"/>
          <a:srcRect t="4501" b="450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475ED700-4197-45D6-9850-DDA2D7E5AC6F}"/>
              </a:ext>
            </a:extLst>
          </p:cNvPr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t="4501" b="450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026" name="Picture 2" descr="Anfangsfenster">
            <a:extLst>
              <a:ext uri="{FF2B5EF4-FFF2-40B4-BE49-F238E27FC236}">
                <a16:creationId xmlns:a16="http://schemas.microsoft.com/office/drawing/2014/main" id="{76BB6033-7DA0-4ED6-A9F8-DB8769F1C91F}"/>
              </a:ext>
            </a:extLst>
          </p:cNvPr>
          <p:cNvPicPr>
            <a:picLocks noGrp="1" noChangeAspect="1" noChangeArrowheads="1"/>
          </p:cNvPicPr>
          <p:nvPr>
            <p:ph type="pic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b="845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Ã¤cherauswahl">
            <a:extLst>
              <a:ext uri="{FF2B5EF4-FFF2-40B4-BE49-F238E27FC236}">
                <a16:creationId xmlns:a16="http://schemas.microsoft.com/office/drawing/2014/main" id="{272EAA83-43E6-476D-A17A-DF57304677CC}"/>
              </a:ext>
            </a:extLst>
          </p:cNvPr>
          <p:cNvPicPr>
            <a:picLocks noGrp="1" noChangeAspect="1" noChangeArrowheads="1"/>
          </p:cNvPicPr>
          <p:nvPr>
            <p:ph type="pic" idx="14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1" b="450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24483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U</a:t>
            </a:r>
            <a:r>
              <a:rPr lang="en-US" altLang="ko-KR" dirty="0" err="1"/>
              <a:t>nser</a:t>
            </a:r>
            <a:r>
              <a:rPr lang="en-US" altLang="ko-KR" dirty="0"/>
              <a:t> Team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Aufgabenverteilung</a:t>
            </a:r>
            <a:r>
              <a:rPr lang="en-US" altLang="ko-KR" dirty="0"/>
              <a:t> in der Gruppe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350185"/>
            <a:ext cx="1656184" cy="812332"/>
            <a:chOff x="251520" y="3350185"/>
            <a:chExt cx="1656184" cy="812332"/>
          </a:xfrm>
        </p:grpSpPr>
        <p:grpSp>
          <p:nvGrpSpPr>
            <p:cNvPr id="12" name="Group 11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3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Paul</a:t>
                </a:r>
              </a:p>
            </p:txBody>
          </p:sp>
          <p:sp>
            <p:nvSpPr>
              <p:cNvPr id="14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enutzeroberfläche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79609" y="3350185"/>
            <a:ext cx="1656184" cy="996998"/>
            <a:chOff x="251520" y="3350185"/>
            <a:chExt cx="1656184" cy="996998"/>
          </a:xfrm>
        </p:grpSpPr>
        <p:grpSp>
          <p:nvGrpSpPr>
            <p:cNvPr id="18" name="Group 1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Jonas</a:t>
                </a:r>
              </a:p>
            </p:txBody>
          </p:sp>
          <p:sp>
            <p:nvSpPr>
              <p:cNvPr id="2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Datenbank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Mock-Up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Interfaces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07698" y="3350185"/>
            <a:ext cx="1656183" cy="1181664"/>
            <a:chOff x="251520" y="3350185"/>
            <a:chExt cx="1656183" cy="1181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51520" y="3350185"/>
              <a:ext cx="1656183" cy="511791"/>
              <a:chOff x="3779911" y="3327771"/>
              <a:chExt cx="1584177" cy="511791"/>
            </a:xfrm>
            <a:noFill/>
          </p:grpSpPr>
          <p:sp>
            <p:nvSpPr>
              <p:cNvPr id="25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Simon</a:t>
                </a:r>
              </a:p>
            </p:txBody>
          </p:sp>
          <p:sp>
            <p:nvSpPr>
              <p:cNvPr id="26" name="Text Placeholder 18"/>
              <p:cNvSpPr txBox="1">
                <a:spLocks/>
              </p:cNvSpPr>
              <p:nvPr/>
            </p:nvSpPr>
            <p:spPr>
              <a:xfrm>
                <a:off x="4009341" y="3589982"/>
                <a:ext cx="1125320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Recherche &amp; 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Aufbereitung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Problemstellung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definieren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5788" y="3350185"/>
            <a:ext cx="1656184" cy="996998"/>
            <a:chOff x="251520" y="3350185"/>
            <a:chExt cx="1656184" cy="996998"/>
          </a:xfrm>
        </p:grpSpPr>
        <p:grpSp>
          <p:nvGrpSpPr>
            <p:cNvPr id="28" name="Group 2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Felix</a:t>
                </a:r>
              </a:p>
            </p:txBody>
          </p:sp>
          <p:sp>
            <p:nvSpPr>
              <p:cNvPr id="3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de-DE" sz="1200" b="1" dirty="0">
                    <a:solidFill>
                      <a:schemeClr val="accent1"/>
                    </a:solidFill>
                    <a:cs typeface="Arial" pitchFamily="34" charset="0"/>
                  </a:rPr>
                  <a:t>D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okumentation</a:t>
                </a: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  </a:t>
                </a: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Strukturierung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Projektprozesses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95FBF5CF-F624-46E2-AE56-25D51EC73CA3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 rotWithShape="1">
          <a:blip r:embed="rId2"/>
          <a:srcRect l="9743" t="3838" r="7001" b="6815"/>
          <a:stretch/>
        </p:blipFill>
        <p:spPr>
          <a:xfrm>
            <a:off x="134701" y="1347774"/>
            <a:ext cx="2025539" cy="1872048"/>
          </a:xfrm>
          <a:prstGeom prst="rect">
            <a:avLst/>
          </a:prstGeom>
        </p:spPr>
      </p:pic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5965F13B-3A09-41A1-B1E6-3DCCB4E1130D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3221" b="322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1CB1FD21-8631-4708-B197-9275581920C3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4"/>
          <a:srcRect t="5082" b="508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F555174-8351-489C-8C5A-CC60B8443D3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6667" t="13161" r="9999" b="4188"/>
          <a:stretch/>
        </p:blipFill>
        <p:spPr>
          <a:xfrm>
            <a:off x="6983759" y="1347774"/>
            <a:ext cx="2025540" cy="187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1067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apezoid 18"/>
          <p:cNvSpPr/>
          <p:nvPr/>
        </p:nvSpPr>
        <p:spPr>
          <a:xfrm rot="5400000">
            <a:off x="3551985" y="2172250"/>
            <a:ext cx="2736052" cy="1518828"/>
          </a:xfrm>
          <a:prstGeom prst="trapezoid">
            <a:avLst>
              <a:gd name="adj" fmla="val 72234"/>
            </a:avLst>
          </a:pr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Nachgelagerte</a:t>
            </a:r>
            <a:r>
              <a:rPr lang="en-US" altLang="ko-KR" dirty="0"/>
              <a:t> </a:t>
            </a:r>
            <a:r>
              <a:rPr lang="en-US" altLang="ko-KR" dirty="0" err="1"/>
              <a:t>Prozesse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Ausbaupotenzial</a:t>
            </a:r>
            <a:r>
              <a:rPr lang="en-US" altLang="ko-KR" dirty="0"/>
              <a:t> von </a:t>
            </a:r>
            <a:r>
              <a:rPr lang="en-US" altLang="ko-KR" dirty="0" err="1"/>
              <a:t>RecruitX</a:t>
            </a:r>
            <a:endParaRPr lang="en-US" altLang="ko-KR" dirty="0"/>
          </a:p>
        </p:txBody>
      </p:sp>
      <p:sp>
        <p:nvSpPr>
          <p:cNvPr id="4" name="Rounded Rectangle 3"/>
          <p:cNvSpPr/>
          <p:nvPr/>
        </p:nvSpPr>
        <p:spPr>
          <a:xfrm>
            <a:off x="651681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ounded Rectangle 5"/>
          <p:cNvSpPr/>
          <p:nvPr/>
        </p:nvSpPr>
        <p:spPr>
          <a:xfrm>
            <a:off x="1403648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ounded Rectangle 6"/>
          <p:cNvSpPr/>
          <p:nvPr/>
        </p:nvSpPr>
        <p:spPr>
          <a:xfrm>
            <a:off x="2155615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7"/>
          <p:cNvSpPr/>
          <p:nvPr/>
        </p:nvSpPr>
        <p:spPr>
          <a:xfrm>
            <a:off x="2907582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ounded Rectangle 8"/>
          <p:cNvSpPr/>
          <p:nvPr/>
        </p:nvSpPr>
        <p:spPr>
          <a:xfrm>
            <a:off x="3659549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5245101" y="2317823"/>
            <a:ext cx="1224136" cy="12241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588224" y="2419626"/>
            <a:ext cx="2304256" cy="1048024"/>
            <a:chOff x="803640" y="3362835"/>
            <a:chExt cx="2059657" cy="1048024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richtigen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Schnittstellen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kann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RecruitX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Firmen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Anteil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Sacharbeit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erheblich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mindern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Zukunftspotential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	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3411746">
            <a:off x="5587356" y="2382006"/>
            <a:ext cx="480665" cy="1023698"/>
            <a:chOff x="6777274" y="1831284"/>
            <a:chExt cx="552841" cy="1177414"/>
          </a:xfrm>
        </p:grpSpPr>
        <p:grpSp>
          <p:nvGrpSpPr>
            <p:cNvPr id="15" name="Group 14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Freeform 15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Oval 9"/>
          <p:cNvSpPr/>
          <p:nvPr/>
        </p:nvSpPr>
        <p:spPr>
          <a:xfrm>
            <a:off x="690633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Oval 19"/>
          <p:cNvSpPr/>
          <p:nvPr/>
        </p:nvSpPr>
        <p:spPr>
          <a:xfrm>
            <a:off x="1442600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val 20"/>
          <p:cNvSpPr/>
          <p:nvPr/>
        </p:nvSpPr>
        <p:spPr>
          <a:xfrm>
            <a:off x="2194567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Oval 21"/>
          <p:cNvSpPr/>
          <p:nvPr/>
        </p:nvSpPr>
        <p:spPr>
          <a:xfrm>
            <a:off x="2946534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val 22"/>
          <p:cNvSpPr/>
          <p:nvPr/>
        </p:nvSpPr>
        <p:spPr>
          <a:xfrm>
            <a:off x="3698501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58962" y="147586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10126" y="147410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161290" y="147235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12454" y="147059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63618" y="146884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05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264216" y="3011307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Benachrichtigungen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16200000">
            <a:off x="487751" y="3011308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Dokumentenscanner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16200000">
            <a:off x="1193286" y="3057740"/>
            <a:ext cx="246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Speicherung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in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Datenbank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rot="16200000">
            <a:off x="1991685" y="3011310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Nutzung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für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Onoarding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6200000">
            <a:off x="2743652" y="3011311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Aufnahme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in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Talentpool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39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4" grpId="0" animBg="1"/>
      <p:bldP spid="6" grpId="0" animBg="1"/>
      <p:bldP spid="7" grpId="0" animBg="1"/>
      <p:bldP spid="8" grpId="0" animBg="1"/>
      <p:bldP spid="9" grpId="0" animBg="1"/>
      <p:bldP spid="5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Fazit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 err="1"/>
              <a:t>Lessons</a:t>
            </a:r>
            <a:r>
              <a:rPr lang="de-DE" altLang="ko-KR" dirty="0"/>
              <a:t> </a:t>
            </a:r>
            <a:r>
              <a:rPr lang="de-DE" altLang="ko-KR" dirty="0" err="1"/>
              <a:t>learned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99041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uis-goncalves.com/content/uploads/2013/09/Sailboat.png">
            <a:extLst>
              <a:ext uri="{FF2B5EF4-FFF2-40B4-BE49-F238E27FC236}">
                <a16:creationId xmlns:a16="http://schemas.microsoft.com/office/drawing/2014/main" id="{03552EA8-DA57-45AA-A579-1AA4EB122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49492"/>
            <a:ext cx="6192688" cy="464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556F9DA-21DE-46EA-A075-E38F307DCA70}"/>
              </a:ext>
            </a:extLst>
          </p:cNvPr>
          <p:cNvSpPr txBox="1"/>
          <p:nvPr/>
        </p:nvSpPr>
        <p:spPr>
          <a:xfrm rot="16200000">
            <a:off x="-490045" y="1183853"/>
            <a:ext cx="2582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Lesssons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learned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DEEE7AA-684B-4DB4-A5B3-D5EAD2B605D2}"/>
              </a:ext>
            </a:extLst>
          </p:cNvPr>
          <p:cNvSpPr/>
          <p:nvPr/>
        </p:nvSpPr>
        <p:spPr>
          <a:xfrm>
            <a:off x="7092280" y="1960487"/>
            <a:ext cx="158417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Feedback von Britta und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</a:rPr>
              <a:t>Thomas</a:t>
            </a:r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C4CE7607-265B-4DC5-962C-4B99A0609EDB}"/>
              </a:ext>
            </a:extLst>
          </p:cNvPr>
          <p:cNvSpPr/>
          <p:nvPr/>
        </p:nvSpPr>
        <p:spPr>
          <a:xfrm>
            <a:off x="2699792" y="3507854"/>
            <a:ext cx="1944216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Uns unbekannte Programmier-</a:t>
            </a:r>
          </a:p>
          <a:p>
            <a:pPr algn="ctr"/>
            <a:r>
              <a:rPr lang="de-DE" sz="1200" dirty="0" err="1">
                <a:solidFill>
                  <a:sysClr val="windowText" lastClr="000000"/>
                </a:solidFill>
              </a:rPr>
              <a:t>methoden</a:t>
            </a:r>
            <a:endParaRPr lang="de-DE" sz="1200" dirty="0">
              <a:solidFill>
                <a:sysClr val="windowText" lastClr="000000"/>
              </a:solidFill>
            </a:endParaRPr>
          </a:p>
        </p:txBody>
      </p:sp>
      <p:sp>
        <p:nvSpPr>
          <p:cNvPr id="17" name="Sechseck 16">
            <a:extLst>
              <a:ext uri="{FF2B5EF4-FFF2-40B4-BE49-F238E27FC236}">
                <a16:creationId xmlns:a16="http://schemas.microsoft.com/office/drawing/2014/main" id="{C9D47145-EBC0-49AA-AA86-ADBD097EEC74}"/>
              </a:ext>
            </a:extLst>
          </p:cNvPr>
          <p:cNvSpPr/>
          <p:nvPr/>
        </p:nvSpPr>
        <p:spPr>
          <a:xfrm>
            <a:off x="6228184" y="3867894"/>
            <a:ext cx="2160240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Arbeiten ohne 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Informationen über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Status der Gruppe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B2874CEA-FE3D-4233-8363-9BAD89A47393}"/>
              </a:ext>
            </a:extLst>
          </p:cNvPr>
          <p:cNvSpPr/>
          <p:nvPr/>
        </p:nvSpPr>
        <p:spPr>
          <a:xfrm>
            <a:off x="2411760" y="483518"/>
            <a:ext cx="230425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Programm mit Ausblick auf Weiterentwicklung</a:t>
            </a:r>
          </a:p>
        </p:txBody>
      </p:sp>
    </p:spTree>
    <p:extLst>
      <p:ext uri="{BB962C8B-B14F-4D97-AF65-F5344CB8AC3E}">
        <p14:creationId xmlns:p14="http://schemas.microsoft.com/office/powerpoint/2010/main" val="103145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 err="1"/>
              <a:t>Danke</a:t>
            </a:r>
            <a:r>
              <a:rPr lang="en-US" altLang="ko-KR" sz="3600" dirty="0"/>
              <a:t> </a:t>
            </a:r>
            <a:r>
              <a:rPr lang="en-US" altLang="ko-KR" sz="3600" dirty="0" err="1"/>
              <a:t>für</a:t>
            </a:r>
            <a:r>
              <a:rPr lang="en-US" altLang="ko-KR" sz="3600" dirty="0"/>
              <a:t> die </a:t>
            </a:r>
            <a:r>
              <a:rPr lang="en-US" altLang="ko-KR" sz="3600" dirty="0" err="1"/>
              <a:t>Aufmerksamkeit</a:t>
            </a:r>
            <a:r>
              <a:rPr lang="en-US" altLang="ko-KR" sz="3600" dirty="0"/>
              <a:t>!</a:t>
            </a:r>
            <a:endParaRPr lang="ko-KR" alt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en-US" altLang="ko-KR" dirty="0"/>
              <a:t>Jonas, Paul, Simon &amp; Felix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555776" y="114446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cs typeface="Arial" pitchFamily="34" charset="0"/>
              </a:rPr>
              <a:t>Gliederung</a:t>
            </a:r>
            <a:endParaRPr lang="en-US" sz="3600" dirty="0">
              <a:cs typeface="Arial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131840" y="843558"/>
            <a:ext cx="5201841" cy="576064"/>
            <a:chOff x="3131840" y="1491630"/>
            <a:chExt cx="5256584" cy="576064"/>
          </a:xfrm>
        </p:grpSpPr>
        <p:sp>
          <p:nvSpPr>
            <p:cNvPr id="2" name="Rectangle 1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Right Triangle 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127128" y="1728016"/>
            <a:ext cx="5201841" cy="576064"/>
            <a:chOff x="3131840" y="1491630"/>
            <a:chExt cx="5256584" cy="576064"/>
          </a:xfrm>
        </p:grpSpPr>
        <p:sp>
          <p:nvSpPr>
            <p:cNvPr id="18" name="Rectangle 17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Right Triangle 18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120330" y="2619756"/>
            <a:ext cx="5201841" cy="576064"/>
            <a:chOff x="3131840" y="1491630"/>
            <a:chExt cx="5256584" cy="576064"/>
          </a:xfrm>
        </p:grpSpPr>
        <p:sp>
          <p:nvSpPr>
            <p:cNvPr id="21" name="Rectangle 20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" name="Right Triangle 21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120330" y="3465715"/>
            <a:ext cx="5201841" cy="576064"/>
            <a:chOff x="3131840" y="1491630"/>
            <a:chExt cx="5256584" cy="576064"/>
          </a:xfrm>
        </p:grpSpPr>
        <p:sp>
          <p:nvSpPr>
            <p:cNvPr id="24" name="Rectangle 23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Right Triangle 2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131840" y="843558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21373" y="17280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08820" y="261975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03065" y="34657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851840" y="924200"/>
            <a:ext cx="4346823" cy="492403"/>
            <a:chOff x="3851840" y="1356248"/>
            <a:chExt cx="4392568" cy="615435"/>
          </a:xfrm>
        </p:grpSpPr>
        <p:sp>
          <p:nvSpPr>
            <p:cNvPr id="30" name="TextBox 2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Bärbel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Schäfer –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Personalreferentin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Recruiting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852883" y="1814864"/>
            <a:ext cx="4346823" cy="492403"/>
            <a:chOff x="3851840" y="1356248"/>
            <a:chExt cx="4392568" cy="615435"/>
          </a:xfrm>
        </p:grpSpPr>
        <p:sp>
          <p:nvSpPr>
            <p:cNvPr id="37" name="TextBox 36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Umständliche Prozesse, aktuelle Situation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851840" y="2712810"/>
            <a:ext cx="4346823" cy="492403"/>
            <a:chOff x="3851840" y="1356248"/>
            <a:chExt cx="4392568" cy="615435"/>
          </a:xfrm>
        </p:grpSpPr>
        <p:sp>
          <p:nvSpPr>
            <p:cNvPr id="40" name="TextBox 3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Lösungsideen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Konzeptfindung &amp; </a:t>
              </a:r>
              <a:r>
                <a:rPr lang="de-DE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Scoping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57595" y="3564976"/>
            <a:ext cx="4346823" cy="492403"/>
            <a:chOff x="3851840" y="1356248"/>
            <a:chExt cx="4392568" cy="615435"/>
          </a:xfrm>
        </p:grpSpPr>
        <p:sp>
          <p:nvSpPr>
            <p:cNvPr id="43" name="TextBox 42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Gewählte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Grundidee und nachgelagerte Prozesse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22">
            <a:extLst>
              <a:ext uri="{FF2B5EF4-FFF2-40B4-BE49-F238E27FC236}">
                <a16:creationId xmlns:a16="http://schemas.microsoft.com/office/drawing/2014/main" id="{0C2F3543-2C4D-4275-874E-B1FBE4FB9005}"/>
              </a:ext>
            </a:extLst>
          </p:cNvPr>
          <p:cNvGrpSpPr/>
          <p:nvPr/>
        </p:nvGrpSpPr>
        <p:grpSpPr>
          <a:xfrm>
            <a:off x="3114574" y="4311739"/>
            <a:ext cx="5201841" cy="576064"/>
            <a:chOff x="3131840" y="1491630"/>
            <a:chExt cx="5256584" cy="576064"/>
          </a:xfrm>
        </p:grpSpPr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E46AB79D-6C7D-43FC-8F2C-AE403EC4A343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4" name="Right Triangle 24">
              <a:extLst>
                <a:ext uri="{FF2B5EF4-FFF2-40B4-BE49-F238E27FC236}">
                  <a16:creationId xmlns:a16="http://schemas.microsoft.com/office/drawing/2014/main" id="{C05DDAC5-5E26-446B-AFF9-7C710B1FBF74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28">
            <a:extLst>
              <a:ext uri="{FF2B5EF4-FFF2-40B4-BE49-F238E27FC236}">
                <a16:creationId xmlns:a16="http://schemas.microsoft.com/office/drawing/2014/main" id="{5612DD4F-F8A4-4CEC-942F-8633F0AEF776}"/>
              </a:ext>
            </a:extLst>
          </p:cNvPr>
          <p:cNvSpPr txBox="1"/>
          <p:nvPr/>
        </p:nvSpPr>
        <p:spPr>
          <a:xfrm>
            <a:off x="3097309" y="4311740"/>
            <a:ext cx="5276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ko-KR" sz="2000" b="1" dirty="0">
                <a:solidFill>
                  <a:schemeClr val="bg1"/>
                </a:solidFill>
                <a:cs typeface="Arial" pitchFamily="34" charset="0"/>
              </a:rPr>
              <a:t>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ACB66E7A-9E02-4E25-BB1C-F3C14189F110}"/>
              </a:ext>
            </a:extLst>
          </p:cNvPr>
          <p:cNvGrpSpPr/>
          <p:nvPr/>
        </p:nvGrpSpPr>
        <p:grpSpPr>
          <a:xfrm>
            <a:off x="3851839" y="4411000"/>
            <a:ext cx="4346823" cy="492403"/>
            <a:chOff x="3851840" y="1356248"/>
            <a:chExt cx="4392568" cy="615435"/>
          </a:xfrm>
        </p:grpSpPr>
        <p:sp>
          <p:nvSpPr>
            <p:cNvPr id="46" name="TextBox 42">
              <a:extLst>
                <a:ext uri="{FF2B5EF4-FFF2-40B4-BE49-F238E27FC236}">
                  <a16:creationId xmlns:a16="http://schemas.microsoft.com/office/drawing/2014/main" id="{BB83D105-3056-4F91-9967-CAC35347908D}"/>
                </a:ext>
              </a:extLst>
            </p:cNvPr>
            <p:cNvSpPr txBox="1"/>
            <p:nvPr/>
          </p:nvSpPr>
          <p:spPr>
            <a:xfrm>
              <a:off x="3851840" y="1356248"/>
              <a:ext cx="4392567" cy="384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Prototyp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8661FC74-EB59-4D28-A0BB-CB64BEF99175}"/>
                </a:ext>
              </a:extLst>
            </p:cNvPr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UI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Bewerbungsportal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Persona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Bärbel Schäfer – Personalreferentin im Recruiting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Bärbel Schäfer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Personalreferentin</a:t>
            </a:r>
            <a:r>
              <a:rPr lang="en-US" altLang="ko-KR" dirty="0"/>
              <a:t> </a:t>
            </a:r>
            <a:r>
              <a:rPr lang="en-US" altLang="ko-KR" dirty="0" err="1"/>
              <a:t>im</a:t>
            </a:r>
            <a:r>
              <a:rPr lang="en-US" altLang="ko-KR" dirty="0"/>
              <a:t> Recruiting</a:t>
            </a:r>
          </a:p>
        </p:txBody>
      </p:sp>
      <p:sp>
        <p:nvSpPr>
          <p:cNvPr id="6" name="Freeform 5"/>
          <p:cNvSpPr/>
          <p:nvPr/>
        </p:nvSpPr>
        <p:spPr>
          <a:xfrm>
            <a:off x="4061224" y="120359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7" name="Freeform 6"/>
          <p:cNvSpPr/>
          <p:nvPr/>
        </p:nvSpPr>
        <p:spPr>
          <a:xfrm rot="2160000">
            <a:off x="5020924" y="1965135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2778" rIns="98127" bIns="82777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8" name="Freeform 7"/>
          <p:cNvSpPr/>
          <p:nvPr/>
        </p:nvSpPr>
        <p:spPr>
          <a:xfrm>
            <a:off x="5266192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9" name="Freeform 8"/>
          <p:cNvSpPr/>
          <p:nvPr/>
        </p:nvSpPr>
        <p:spPr>
          <a:xfrm rot="17280000">
            <a:off x="5401642" y="3108411"/>
            <a:ext cx="264268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7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0" name="Freeform 9"/>
          <p:cNvSpPr/>
          <p:nvPr/>
        </p:nvSpPr>
        <p:spPr>
          <a:xfrm>
            <a:off x="4805935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1" name="Freeform 10"/>
          <p:cNvSpPr/>
          <p:nvPr/>
        </p:nvSpPr>
        <p:spPr>
          <a:xfrm>
            <a:off x="4431970" y="3823786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9" rIns="1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2" name="Freeform 11"/>
          <p:cNvSpPr/>
          <p:nvPr/>
        </p:nvSpPr>
        <p:spPr>
          <a:xfrm>
            <a:off x="3316512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3" name="Freeform 12"/>
          <p:cNvSpPr/>
          <p:nvPr/>
        </p:nvSpPr>
        <p:spPr>
          <a:xfrm rot="4320000">
            <a:off x="3451962" y="3122637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4" name="Freeform 13"/>
          <p:cNvSpPr/>
          <p:nvPr/>
        </p:nvSpPr>
        <p:spPr>
          <a:xfrm>
            <a:off x="2856255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5" name="Freeform 14"/>
          <p:cNvSpPr/>
          <p:nvPr/>
        </p:nvSpPr>
        <p:spPr>
          <a:xfrm rot="19440000">
            <a:off x="3815956" y="1973927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82777" rIns="98128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7" name="Freeform 16"/>
          <p:cNvSpPr/>
          <p:nvPr/>
        </p:nvSpPr>
        <p:spPr>
          <a:xfrm>
            <a:off x="4061224" y="2444656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8" name="Rectangle 9"/>
          <p:cNvSpPr/>
          <p:nvPr/>
        </p:nvSpPr>
        <p:spPr>
          <a:xfrm flipH="1">
            <a:off x="3202435" y="2423442"/>
            <a:ext cx="322655" cy="30203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8900000" flipH="1">
            <a:off x="5211705" y="3800256"/>
            <a:ext cx="244448" cy="43824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18900000" flipH="1">
            <a:off x="3812676" y="3847539"/>
            <a:ext cx="109444" cy="438775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5563665" y="2376691"/>
            <a:ext cx="405329" cy="4087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313957" y="1871179"/>
            <a:ext cx="1477045" cy="1048024"/>
            <a:chOff x="803640" y="3362835"/>
            <a:chExt cx="2059657" cy="1048024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Bewerber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Abteilung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Unternehmen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Hochschule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STAKEHOLDERS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24329" y="1113272"/>
            <a:ext cx="3379382" cy="678692"/>
            <a:chOff x="803640" y="3362835"/>
            <a:chExt cx="2059657" cy="678692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Einstellungsverfahren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begleiten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Möglichst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geringe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Zeit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Sachbearbeitung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MAIN GOALS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22246" y="2051044"/>
            <a:ext cx="2930273" cy="1232690"/>
            <a:chOff x="803639" y="3362835"/>
            <a:chExt cx="2460021" cy="1232690"/>
          </a:xfrm>
        </p:grpSpPr>
        <p:sp>
          <p:nvSpPr>
            <p:cNvPr id="30" name="TextBox 29"/>
            <p:cNvSpPr txBox="1"/>
            <p:nvPr/>
          </p:nvSpPr>
          <p:spPr>
            <a:xfrm>
              <a:off x="803639" y="3579862"/>
              <a:ext cx="246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Stellenausschreibungen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erstellen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Lebensläufe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auswerten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Einladungen verschicken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Über Bewerbungsstatus informieren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JOB RESPONSIBILITIES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868144" y="3493649"/>
            <a:ext cx="2323459" cy="863358"/>
            <a:chOff x="803640" y="3362835"/>
            <a:chExt cx="2059657" cy="863358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Aufwendige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Kommunikation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Repetetive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Prüfung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der  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Vollständigkeit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und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Inhalte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PAIN POINTS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75569" y="3600323"/>
            <a:ext cx="2719473" cy="1048024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Leistungs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 /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Effizienssteigerung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Fokus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auf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persönlichem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Aspekt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NEEDS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Round Same Side Corner Rectangle 20">
            <a:extLst>
              <a:ext uri="{FF2B5EF4-FFF2-40B4-BE49-F238E27FC236}">
                <a16:creationId xmlns:a16="http://schemas.microsoft.com/office/drawing/2014/main" id="{AFCEB464-3FE9-4D62-95B3-54CD13FBA5A6}"/>
              </a:ext>
            </a:extLst>
          </p:cNvPr>
          <p:cNvSpPr/>
          <p:nvPr/>
        </p:nvSpPr>
        <p:spPr>
          <a:xfrm rot="10800000">
            <a:off x="4402033" y="2635358"/>
            <a:ext cx="324139" cy="64837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Round Same Side Corner Rectangle 19">
            <a:extLst>
              <a:ext uri="{FF2B5EF4-FFF2-40B4-BE49-F238E27FC236}">
                <a16:creationId xmlns:a16="http://schemas.microsoft.com/office/drawing/2014/main" id="{ED008EDE-7007-4A09-ACC2-45257781B36C}"/>
              </a:ext>
            </a:extLst>
          </p:cNvPr>
          <p:cNvSpPr/>
          <p:nvPr/>
        </p:nvSpPr>
        <p:spPr>
          <a:xfrm>
            <a:off x="4351939" y="1420605"/>
            <a:ext cx="410352" cy="557652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534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1" grpId="0" animBg="1"/>
      <p:bldP spid="22" grpId="0" animBg="1"/>
      <p:bldP spid="4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36512" y="51470"/>
            <a:ext cx="9144000" cy="576064"/>
          </a:xfrm>
        </p:spPr>
        <p:txBody>
          <a:bodyPr/>
          <a:lstStyle/>
          <a:p>
            <a:r>
              <a:rPr lang="en-US" altLang="ko-KR" dirty="0"/>
              <a:t>Mission Statement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32446" y="1563638"/>
            <a:ext cx="5719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Bärbel </a:t>
            </a:r>
            <a:r>
              <a:rPr lang="de-DE" sz="2400" dirty="0" err="1"/>
              <a:t>needs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improve</a:t>
            </a:r>
            <a:r>
              <a:rPr lang="de-DE" sz="2400" dirty="0"/>
              <a:t> her </a:t>
            </a:r>
            <a:r>
              <a:rPr lang="de-DE" sz="2400" dirty="0" err="1"/>
              <a:t>efficiency</a:t>
            </a:r>
            <a:r>
              <a:rPr lang="de-DE" sz="2400" dirty="0"/>
              <a:t>, </a:t>
            </a:r>
          </a:p>
          <a:p>
            <a:pPr algn="ctr"/>
            <a:r>
              <a:rPr lang="de-DE" sz="2400" dirty="0" err="1"/>
              <a:t>because</a:t>
            </a:r>
            <a:r>
              <a:rPr lang="de-DE" sz="2400" dirty="0"/>
              <a:t> a </a:t>
            </a:r>
            <a:r>
              <a:rPr lang="de-DE" sz="2400" dirty="0" err="1"/>
              <a:t>lot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her </a:t>
            </a:r>
            <a:r>
              <a:rPr lang="de-DE" sz="2400" dirty="0" err="1"/>
              <a:t>tasks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repetetive</a:t>
            </a:r>
            <a:r>
              <a:rPr lang="de-DE" sz="24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7624" y="1002090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0800000">
            <a:off x="7308304" y="1347614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72862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Umständliche Prozesse, aktuelle Situation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1258968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AD83FFE-8EDE-4342-8523-D2C37624CB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Bewerbungen 2017 in Deutschland</a:t>
            </a:r>
          </a:p>
        </p:txBody>
      </p:sp>
      <p:pic>
        <p:nvPicPr>
          <p:cNvPr id="3" name="Inhaltsplatzhalter 5">
            <a:extLst>
              <a:ext uri="{FF2B5EF4-FFF2-40B4-BE49-F238E27FC236}">
                <a16:creationId xmlns:a16="http://schemas.microsoft.com/office/drawing/2014/main" id="{13696374-5EAF-45F4-8C03-68D7AA43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7" b="1897"/>
          <a:stretch/>
        </p:blipFill>
        <p:spPr>
          <a:xfrm>
            <a:off x="755576" y="1203598"/>
            <a:ext cx="6624736" cy="344774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2BD3BEB-9832-4E8C-BE69-317F153AC36E}"/>
              </a:ext>
            </a:extLst>
          </p:cNvPr>
          <p:cNvSpPr/>
          <p:nvPr/>
        </p:nvSpPr>
        <p:spPr>
          <a:xfrm>
            <a:off x="3203848" y="2499742"/>
            <a:ext cx="864096" cy="20498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oup 14">
            <a:extLst>
              <a:ext uri="{FF2B5EF4-FFF2-40B4-BE49-F238E27FC236}">
                <a16:creationId xmlns:a16="http://schemas.microsoft.com/office/drawing/2014/main" id="{051C3A37-BCF1-4313-84A5-EF59665EF573}"/>
              </a:ext>
            </a:extLst>
          </p:cNvPr>
          <p:cNvGrpSpPr/>
          <p:nvPr/>
        </p:nvGrpSpPr>
        <p:grpSpPr>
          <a:xfrm>
            <a:off x="7812360" y="962710"/>
            <a:ext cx="1052368" cy="3696329"/>
            <a:chOff x="4058860" y="987781"/>
            <a:chExt cx="1052368" cy="3696329"/>
          </a:xfrm>
        </p:grpSpPr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C926B091-F312-4A3F-BE0E-0A66ACEF1543}"/>
                </a:ext>
              </a:extLst>
            </p:cNvPr>
            <p:cNvSpPr/>
            <p:nvPr/>
          </p:nvSpPr>
          <p:spPr>
            <a:xfrm rot="36931">
              <a:off x="4276045" y="3801165"/>
              <a:ext cx="592195" cy="863021"/>
            </a:xfrm>
            <a:custGeom>
              <a:avLst/>
              <a:gdLst/>
              <a:ahLst/>
              <a:cxnLst/>
              <a:rect l="l" t="t" r="r" b="b"/>
              <a:pathLst>
                <a:path w="1802378" h="1800199">
                  <a:moveTo>
                    <a:pt x="0" y="0"/>
                  </a:moveTo>
                  <a:lnTo>
                    <a:pt x="1802378" y="0"/>
                  </a:lnTo>
                  <a:lnTo>
                    <a:pt x="1802378" y="289727"/>
                  </a:lnTo>
                  <a:lnTo>
                    <a:pt x="1801366" y="289727"/>
                  </a:lnTo>
                  <a:lnTo>
                    <a:pt x="901188" y="1800199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70000"/>
                    <a:lumOff val="30000"/>
                  </a:schemeClr>
                </a:gs>
                <a:gs pos="100000">
                  <a:schemeClr val="accent2">
                    <a:lumMod val="70000"/>
                    <a:lumOff val="3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05E7B726-C7D0-4050-B63D-097C6898773E}"/>
                </a:ext>
              </a:extLst>
            </p:cNvPr>
            <p:cNvSpPr/>
            <p:nvPr/>
          </p:nvSpPr>
          <p:spPr>
            <a:xfrm>
              <a:off x="4468857" y="3793500"/>
              <a:ext cx="200342" cy="872829"/>
            </a:xfrm>
            <a:custGeom>
              <a:avLst/>
              <a:gdLst>
                <a:gd name="connsiteX0" fmla="*/ 0 w 1359043"/>
                <a:gd name="connsiteY0" fmla="*/ 0 h 1813992"/>
                <a:gd name="connsiteX1" fmla="*/ 1359043 w 1359043"/>
                <a:gd name="connsiteY1" fmla="*/ 0 h 1813992"/>
                <a:gd name="connsiteX2" fmla="*/ 1359043 w 1359043"/>
                <a:gd name="connsiteY2" fmla="*/ 212596 h 1813992"/>
                <a:gd name="connsiteX3" fmla="*/ 806822 w 1359043"/>
                <a:gd name="connsiteY3" fmla="*/ 1813992 h 1813992"/>
                <a:gd name="connsiteX4" fmla="*/ 1012 w 1359043"/>
                <a:gd name="connsiteY4" fmla="*/ 289727 h 1813992"/>
                <a:gd name="connsiteX5" fmla="*/ 0 w 1359043"/>
                <a:gd name="connsiteY5" fmla="*/ 289727 h 1813992"/>
                <a:gd name="connsiteX6" fmla="*/ 0 w 1359043"/>
                <a:gd name="connsiteY6" fmla="*/ 288030 h 1813992"/>
                <a:gd name="connsiteX7" fmla="*/ 0 w 1359043"/>
                <a:gd name="connsiteY7" fmla="*/ 0 h 1813992"/>
                <a:gd name="connsiteX0" fmla="*/ 0 w 1359043"/>
                <a:gd name="connsiteY0" fmla="*/ 0 h 1820658"/>
                <a:gd name="connsiteX1" fmla="*/ 1359043 w 1359043"/>
                <a:gd name="connsiteY1" fmla="*/ 0 h 1820658"/>
                <a:gd name="connsiteX2" fmla="*/ 1359043 w 1359043"/>
                <a:gd name="connsiteY2" fmla="*/ 212596 h 1820658"/>
                <a:gd name="connsiteX3" fmla="*/ 720119 w 1359043"/>
                <a:gd name="connsiteY3" fmla="*/ 1820658 h 1820658"/>
                <a:gd name="connsiteX4" fmla="*/ 1012 w 1359043"/>
                <a:gd name="connsiteY4" fmla="*/ 289727 h 1820658"/>
                <a:gd name="connsiteX5" fmla="*/ 0 w 1359043"/>
                <a:gd name="connsiteY5" fmla="*/ 289727 h 1820658"/>
                <a:gd name="connsiteX6" fmla="*/ 0 w 1359043"/>
                <a:gd name="connsiteY6" fmla="*/ 288030 h 1820658"/>
                <a:gd name="connsiteX7" fmla="*/ 0 w 1359043"/>
                <a:gd name="connsiteY7" fmla="*/ 0 h 182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9043" h="1820658">
                  <a:moveTo>
                    <a:pt x="0" y="0"/>
                  </a:moveTo>
                  <a:lnTo>
                    <a:pt x="1359043" y="0"/>
                  </a:lnTo>
                  <a:lnTo>
                    <a:pt x="1359043" y="212596"/>
                  </a:lnTo>
                  <a:lnTo>
                    <a:pt x="720119" y="1820658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E5A90BF5-0857-4A86-9DC7-3E534E22E3DA}"/>
                </a:ext>
              </a:extLst>
            </p:cNvPr>
            <p:cNvSpPr/>
            <p:nvPr/>
          </p:nvSpPr>
          <p:spPr>
            <a:xfrm>
              <a:off x="4291066" y="1891296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0" y="0"/>
                  </a:moveTo>
                  <a:lnTo>
                    <a:pt x="99616" y="0"/>
                  </a:lnTo>
                  <a:lnTo>
                    <a:pt x="196906" y="63491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30000"/>
                    <a:lumOff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7A9EDE2-3D1B-4C49-9998-EDE93E56651C}"/>
                </a:ext>
              </a:extLst>
            </p:cNvPr>
            <p:cNvSpPr/>
            <p:nvPr/>
          </p:nvSpPr>
          <p:spPr>
            <a:xfrm>
              <a:off x="4486591" y="1953886"/>
              <a:ext cx="196906" cy="1950905"/>
            </a:xfrm>
            <a:custGeom>
              <a:avLst/>
              <a:gdLst/>
              <a:ahLst/>
              <a:cxnLst/>
              <a:rect l="l" t="t" r="r" b="b"/>
              <a:pathLst>
                <a:path w="196906" h="1950905">
                  <a:moveTo>
                    <a:pt x="0" y="0"/>
                  </a:moveTo>
                  <a:lnTo>
                    <a:pt x="101941" y="66527"/>
                  </a:lnTo>
                  <a:lnTo>
                    <a:pt x="196906" y="4552"/>
                  </a:lnTo>
                  <a:lnTo>
                    <a:pt x="196906" y="1950905"/>
                  </a:lnTo>
                  <a:lnTo>
                    <a:pt x="193201" y="1950905"/>
                  </a:lnTo>
                  <a:cubicBezTo>
                    <a:pt x="183184" y="1893988"/>
                    <a:pt x="144512" y="1851984"/>
                    <a:pt x="98453" y="1851984"/>
                  </a:cubicBezTo>
                  <a:cubicBezTo>
                    <a:pt x="52394" y="1851984"/>
                    <a:pt x="13723" y="1893988"/>
                    <a:pt x="3706" y="1950905"/>
                  </a:cubicBezTo>
                  <a:lnTo>
                    <a:pt x="0" y="195090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">
              <a:extLst>
                <a:ext uri="{FF2B5EF4-FFF2-40B4-BE49-F238E27FC236}">
                  <a16:creationId xmlns:a16="http://schemas.microsoft.com/office/drawing/2014/main" id="{95E98D87-2E81-4539-B631-7948F67B042E}"/>
                </a:ext>
              </a:extLst>
            </p:cNvPr>
            <p:cNvSpPr/>
            <p:nvPr/>
          </p:nvSpPr>
          <p:spPr>
            <a:xfrm>
              <a:off x="4683483" y="1895514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96435" y="0"/>
                  </a:moveTo>
                  <a:lnTo>
                    <a:pt x="196906" y="0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lnTo>
                    <a:pt x="0" y="629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1436569F-BE60-4212-97FB-304F7CF4BF4C}"/>
                </a:ext>
              </a:extLst>
            </p:cNvPr>
            <p:cNvSpPr/>
            <p:nvPr/>
          </p:nvSpPr>
          <p:spPr>
            <a:xfrm rot="10800000">
              <a:off x="4468813" y="4423239"/>
              <a:ext cx="196906" cy="260871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Parallelogram 15">
              <a:extLst>
                <a:ext uri="{FF2B5EF4-FFF2-40B4-BE49-F238E27FC236}">
                  <a16:creationId xmlns:a16="http://schemas.microsoft.com/office/drawing/2014/main" id="{D5CA82C0-DF45-4DE6-922D-E90744C76CA1}"/>
                </a:ext>
              </a:extLst>
            </p:cNvPr>
            <p:cNvSpPr/>
            <p:nvPr/>
          </p:nvSpPr>
          <p:spPr>
            <a:xfrm rot="16200000">
              <a:off x="4098945" y="947696"/>
              <a:ext cx="972197" cy="1052368"/>
            </a:xfrm>
            <a:custGeom>
              <a:avLst/>
              <a:gdLst/>
              <a:ahLst/>
              <a:cxnLst/>
              <a:rect l="l" t="t" r="r" b="b"/>
              <a:pathLst>
                <a:path w="2993176" h="3240001">
                  <a:moveTo>
                    <a:pt x="1299907" y="647892"/>
                  </a:moveTo>
                  <a:lnTo>
                    <a:pt x="665509" y="1620000"/>
                  </a:lnTo>
                  <a:lnTo>
                    <a:pt x="1299907" y="2592108"/>
                  </a:lnTo>
                  <a:lnTo>
                    <a:pt x="634398" y="2592108"/>
                  </a:lnTo>
                  <a:lnTo>
                    <a:pt x="0" y="1620000"/>
                  </a:lnTo>
                  <a:lnTo>
                    <a:pt x="634398" y="647892"/>
                  </a:lnTo>
                  <a:close/>
                  <a:moveTo>
                    <a:pt x="2993176" y="1620001"/>
                  </a:moveTo>
                  <a:lnTo>
                    <a:pt x="1913056" y="3240001"/>
                  </a:lnTo>
                  <a:lnTo>
                    <a:pt x="1782206" y="3043749"/>
                  </a:lnTo>
                  <a:lnTo>
                    <a:pt x="1110064" y="3043749"/>
                  </a:lnTo>
                  <a:cubicBezTo>
                    <a:pt x="1089036" y="3096599"/>
                    <a:pt x="1037333" y="3133759"/>
                    <a:pt x="976952" y="3133759"/>
                  </a:cubicBezTo>
                  <a:cubicBezTo>
                    <a:pt x="923853" y="3133759"/>
                    <a:pt x="877466" y="3105022"/>
                    <a:pt x="854540" y="3061058"/>
                  </a:cubicBezTo>
                  <a:lnTo>
                    <a:pt x="302383" y="3169763"/>
                  </a:lnTo>
                  <a:lnTo>
                    <a:pt x="302383" y="2809723"/>
                  </a:lnTo>
                  <a:lnTo>
                    <a:pt x="854540" y="2918427"/>
                  </a:lnTo>
                  <a:cubicBezTo>
                    <a:pt x="877466" y="2874463"/>
                    <a:pt x="923853" y="2845727"/>
                    <a:pt x="976952" y="2845727"/>
                  </a:cubicBezTo>
                  <a:cubicBezTo>
                    <a:pt x="1037333" y="2845727"/>
                    <a:pt x="1089036" y="2882887"/>
                    <a:pt x="1110064" y="2935737"/>
                  </a:cubicBezTo>
                  <a:lnTo>
                    <a:pt x="1710190" y="2935737"/>
                  </a:lnTo>
                  <a:lnTo>
                    <a:pt x="832936" y="1620001"/>
                  </a:lnTo>
                  <a:lnTo>
                    <a:pt x="191305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9707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CC791AA-360F-49C1-B8FF-C39C60B214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Inhalte einer klassischen Bewerbung</a:t>
            </a:r>
          </a:p>
        </p:txBody>
      </p:sp>
      <p:pic>
        <p:nvPicPr>
          <p:cNvPr id="4" name="Inhaltsplatzhalter 5">
            <a:extLst>
              <a:ext uri="{FF2B5EF4-FFF2-40B4-BE49-F238E27FC236}">
                <a16:creationId xmlns:a16="http://schemas.microsoft.com/office/drawing/2014/main" id="{24F6882F-4C0B-4900-98B1-B56AA25EA8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8" b="4529"/>
          <a:stretch/>
        </p:blipFill>
        <p:spPr>
          <a:xfrm>
            <a:off x="251520" y="737852"/>
            <a:ext cx="6418362" cy="413815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F9D5BFF-59B1-4848-8C97-810333EE7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473" y="1347614"/>
            <a:ext cx="4426371" cy="145931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2DE6BB4-8068-49C7-971D-68820D476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473" y="2715766"/>
            <a:ext cx="3412631" cy="79208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D0DDAE-E75C-4B32-B506-8DF1FE04E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473" y="3507855"/>
            <a:ext cx="3052591" cy="36004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0B5BC31-D9EC-4D9B-92F3-009340FE3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473" y="3865465"/>
            <a:ext cx="2260503" cy="99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37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468</Words>
  <Application>Microsoft Office PowerPoint</Application>
  <PresentationFormat>Bildschirmpräsentation (16:9)</PresentationFormat>
  <Paragraphs>184</Paragraphs>
  <Slides>23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Felix Bohlen</cp:lastModifiedBy>
  <cp:revision>124</cp:revision>
  <cp:lastPrinted>2019-05-22T20:01:42Z</cp:lastPrinted>
  <dcterms:created xsi:type="dcterms:W3CDTF">2016-12-05T23:26:54Z</dcterms:created>
  <dcterms:modified xsi:type="dcterms:W3CDTF">2019-05-24T07:34:00Z</dcterms:modified>
</cp:coreProperties>
</file>

<file path=docProps/thumbnail.jpeg>
</file>